
<file path=[Content_Types].xml><?xml version="1.0" encoding="utf-8"?>
<Types xmlns="http://schemas.openxmlformats.org/package/2006/content-types">
  <Default Extension="mpg" ContentType="vide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4"/>
  </p:notesMasterIdLst>
  <p:sldIdLst>
    <p:sldId id="256" r:id="rId2"/>
    <p:sldId id="281" r:id="rId3"/>
    <p:sldId id="257" r:id="rId4"/>
    <p:sldId id="279" r:id="rId5"/>
    <p:sldId id="278" r:id="rId6"/>
    <p:sldId id="258" r:id="rId7"/>
    <p:sldId id="266" r:id="rId8"/>
    <p:sldId id="260" r:id="rId9"/>
    <p:sldId id="261" r:id="rId10"/>
    <p:sldId id="268" r:id="rId11"/>
    <p:sldId id="275" r:id="rId12"/>
    <p:sldId id="276" r:id="rId13"/>
    <p:sldId id="262" r:id="rId14"/>
    <p:sldId id="263" r:id="rId15"/>
    <p:sldId id="264" r:id="rId16"/>
    <p:sldId id="269" r:id="rId17"/>
    <p:sldId id="280" r:id="rId18"/>
    <p:sldId id="277" r:id="rId19"/>
    <p:sldId id="274" r:id="rId20"/>
    <p:sldId id="273" r:id="rId21"/>
    <p:sldId id="282" r:id="rId22"/>
    <p:sldId id="259" r:id="rId2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55" autoAdjust="0"/>
  </p:normalViewPr>
  <p:slideViewPr>
    <p:cSldViewPr>
      <p:cViewPr>
        <p:scale>
          <a:sx n="69" d="100"/>
          <a:sy n="69" d="100"/>
        </p:scale>
        <p:origin x="-1404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6549B8-016D-41A7-A7BA-8385BE8F9777}" type="datetimeFigureOut">
              <a:rPr lang="zh-TW" altLang="en-US" smtClean="0"/>
              <a:t>2015/6/21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E6CBE-30BF-4160-BDC1-760947D9C53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4638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E6CBE-30BF-4160-BDC1-760947D9C534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1074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E6CBE-30BF-4160-BDC1-760947D9C534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0957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E6CBE-30BF-4160-BDC1-760947D9C534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4197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E6CBE-30BF-4160-BDC1-760947D9C534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3597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E6CBE-30BF-4160-BDC1-760947D9C534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9262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0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7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7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BBEAD13-0566-4C6C-97E7-55F17F24B09F}" type="datetimeFigureOut">
              <a:rPr lang="zh-TW" altLang="en-US" smtClean="0"/>
              <a:t>2015/6/21</a:t>
            </a:fld>
            <a:endParaRPr lang="zh-TW" alt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5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7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7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5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2015/6/21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2" y="1030147"/>
            <a:ext cx="1484453" cy="4780344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2015/6/21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2015/6/21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7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2015/6/21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2015/6/21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3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5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9" y="2316009"/>
            <a:ext cx="3055717" cy="639763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5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2015/6/21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2015/6/21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2015/6/21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1"/>
            <a:ext cx="3505200" cy="623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2015/6/21</a:t>
            </a:fld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8" name="Rectangle 57"/>
          <p:cNvSpPr/>
          <p:nvPr/>
        </p:nvSpPr>
        <p:spPr>
          <a:xfrm>
            <a:off x="905573" y="601884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5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6"/>
            <a:ext cx="3493664" cy="365125"/>
          </a:xfrm>
        </p:spPr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6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5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1"/>
            <a:ext cx="3505200" cy="623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3" y="601884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5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10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2" y="4133089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2015/6/21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6"/>
            <a:ext cx="3493664" cy="365125"/>
          </a:xfrm>
        </p:spPr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9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0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1"/>
            <a:ext cx="3505200" cy="623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4" y="2323653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t>2015/6/21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2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babel.hathitrust.org/cgi/pt?id=ucm.5326809190;view=1up;seq=63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g"/><Relationship Id="rId1" Type="http://schemas.microsoft.com/office/2007/relationships/media" Target="../media/media2.mp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A</a:t>
            </a:r>
            <a:r>
              <a:rPr lang="zh-TW" altLang="en-US" dirty="0" smtClean="0"/>
              <a:t> </a:t>
            </a:r>
            <a:r>
              <a:rPr lang="en-US" altLang="zh-TW" dirty="0" smtClean="0"/>
              <a:t>Dictionary of English Language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Allen Gao</a:t>
            </a:r>
          </a:p>
          <a:p>
            <a:r>
              <a:rPr lang="zh-TW" altLang="en-US" dirty="0"/>
              <a:t>高詣</a:t>
            </a:r>
            <a:r>
              <a:rPr lang="zh-TW" altLang="en-US" dirty="0" smtClean="0"/>
              <a:t>軒</a:t>
            </a:r>
            <a:endParaRPr lang="en-US" altLang="zh-TW" dirty="0" smtClean="0"/>
          </a:p>
          <a:p>
            <a:r>
              <a:rPr lang="en-US" altLang="zh-TW" dirty="0" smtClean="0"/>
              <a:t>102501043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4776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99592" y="1504199"/>
            <a:ext cx="7272808" cy="3508977"/>
          </a:xfrm>
        </p:spPr>
        <p:txBody>
          <a:bodyPr>
            <a:normAutofit/>
          </a:bodyPr>
          <a:lstStyle/>
          <a:p>
            <a:r>
              <a:rPr lang="en-US" altLang="zh-TW" sz="2500" dirty="0" smtClean="0"/>
              <a:t>“The </a:t>
            </a:r>
            <a:r>
              <a:rPr lang="en-US" altLang="zh-TW" sz="2500" dirty="0"/>
              <a:t>influence of the Dictionary was sweeping. </a:t>
            </a:r>
            <a:r>
              <a:rPr lang="en-US" altLang="zh-TW" sz="2500" b="1" dirty="0"/>
              <a:t>Johnson established both a methodology for how dictionaries should be put together and a paradigm for how entries should be presented. </a:t>
            </a:r>
            <a:r>
              <a:rPr lang="en-US" altLang="zh-TW" sz="2500" dirty="0"/>
              <a:t>Anyone who sought to create a dictionary, post-Johnson, did so in his shadow</a:t>
            </a:r>
            <a:r>
              <a:rPr lang="en-US" altLang="zh-TW" sz="2500" dirty="0" smtClean="0"/>
              <a:t>.”</a:t>
            </a:r>
            <a:r>
              <a:rPr lang="zh-TW" altLang="en-US" sz="2500" dirty="0" smtClean="0"/>
              <a:t>  </a:t>
            </a:r>
            <a:r>
              <a:rPr lang="en-US" altLang="zh-TW" sz="2500" dirty="0" smtClean="0"/>
              <a:t>--- Henry Hitchings</a:t>
            </a:r>
            <a:r>
              <a:rPr lang="en-US" altLang="zh-TW" sz="2500" dirty="0"/>
              <a:t>, author of </a:t>
            </a:r>
            <a:r>
              <a:rPr lang="en-US" altLang="zh-TW" sz="2500" i="1" dirty="0" err="1"/>
              <a:t>Dr</a:t>
            </a:r>
            <a:r>
              <a:rPr lang="en-US" altLang="zh-TW" sz="2500" i="1" dirty="0"/>
              <a:t> Johnson's </a:t>
            </a:r>
            <a:r>
              <a:rPr lang="en-US" altLang="zh-TW" sz="2500" i="1" dirty="0" smtClean="0"/>
              <a:t>Dictionary </a:t>
            </a:r>
            <a:r>
              <a:rPr lang="en-US" altLang="zh-TW" sz="2500" dirty="0" smtClean="0"/>
              <a:t>(2005)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5508104" y="-5319"/>
            <a:ext cx="24740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000" dirty="0" smtClean="0">
                <a:solidFill>
                  <a:schemeClr val="bg2">
                    <a:lumMod val="75000"/>
                  </a:schemeClr>
                </a:solidFill>
              </a:rPr>
              <a:t>Influence</a:t>
            </a:r>
            <a:endParaRPr lang="zh-TW" altLang="en-US" sz="3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34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024744" cy="1143000"/>
          </a:xfrm>
        </p:spPr>
        <p:txBody>
          <a:bodyPr/>
          <a:lstStyle/>
          <a:p>
            <a:r>
              <a:rPr lang="en-US" altLang="zh-TW" dirty="0" smtClean="0"/>
              <a:t>Layout and style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2132856"/>
            <a:ext cx="7272808" cy="3960440"/>
          </a:xfrm>
        </p:spPr>
        <p:txBody>
          <a:bodyPr/>
          <a:lstStyle/>
          <a:p>
            <a:r>
              <a:rPr lang="en-US" altLang="zh-TW" dirty="0" smtClean="0"/>
              <a:t>Gather elements from pervious dictionaries: </a:t>
            </a:r>
            <a:r>
              <a:rPr lang="en-US" altLang="zh-TW" b="1" dirty="0" smtClean="0"/>
              <a:t>etymology information, numbers for different senses, illustrations</a:t>
            </a:r>
            <a:r>
              <a:rPr lang="zh-TW" altLang="en-US" b="1" dirty="0" smtClean="0"/>
              <a:t> </a:t>
            </a:r>
            <a:r>
              <a:rPr lang="en-US" altLang="zh-TW" b="1" dirty="0" smtClean="0"/>
              <a:t>from literary sources</a:t>
            </a:r>
          </a:p>
          <a:p>
            <a:r>
              <a:rPr lang="en-US" altLang="zh-TW" dirty="0" smtClean="0"/>
              <a:t>Oxford English Dictionary uses some of Johnson’s definitions and illustrations</a:t>
            </a:r>
          </a:p>
        </p:txBody>
      </p:sp>
    </p:spTree>
    <p:extLst>
      <p:ext uri="{BB962C8B-B14F-4D97-AF65-F5344CB8AC3E}">
        <p14:creationId xmlns:p14="http://schemas.microsoft.com/office/powerpoint/2010/main" val="336395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701824"/>
            <a:ext cx="7488832" cy="782960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From Fixing to  Recording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71600" y="1916832"/>
            <a:ext cx="6624736" cy="4320480"/>
          </a:xfrm>
        </p:spPr>
        <p:txBody>
          <a:bodyPr/>
          <a:lstStyle/>
          <a:p>
            <a:r>
              <a:rPr lang="en-US" altLang="zh-TW" dirty="0" smtClean="0"/>
              <a:t>Try to trace back to Latin and Greek sources, yet based on guesswork</a:t>
            </a:r>
          </a:p>
          <a:p>
            <a:r>
              <a:rPr lang="en-US" altLang="zh-TW" dirty="0" smtClean="0"/>
              <a:t>"Johnson set out with the intention of embalming English for all time, but he soon </a:t>
            </a:r>
            <a:r>
              <a:rPr lang="en-US" altLang="zh-TW" dirty="0" err="1" smtClean="0"/>
              <a:t>recognised</a:t>
            </a:r>
            <a:r>
              <a:rPr lang="en-US" altLang="zh-TW" dirty="0" smtClean="0"/>
              <a:t> that language has a plastic nature that can't be set in aspic.“</a:t>
            </a:r>
          </a:p>
          <a:p>
            <a:r>
              <a:rPr lang="en-US" altLang="zh-TW" dirty="0" smtClean="0"/>
              <a:t>Ex: “Take” has 134 applications.</a:t>
            </a:r>
          </a:p>
        </p:txBody>
      </p:sp>
    </p:spTree>
    <p:extLst>
      <p:ext uri="{BB962C8B-B14F-4D97-AF65-F5344CB8AC3E}">
        <p14:creationId xmlns:p14="http://schemas.microsoft.com/office/powerpoint/2010/main" val="39652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024744" cy="1143000"/>
          </a:xfrm>
        </p:spPr>
        <p:txBody>
          <a:bodyPr/>
          <a:lstStyle/>
          <a:p>
            <a:r>
              <a:rPr lang="en-US" altLang="zh-TW" dirty="0" smtClean="0"/>
              <a:t>Clarity of definitions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39552" y="3235950"/>
            <a:ext cx="1728250" cy="673299"/>
          </a:xfrm>
        </p:spPr>
        <p:txBody>
          <a:bodyPr/>
          <a:lstStyle/>
          <a:p>
            <a:r>
              <a:rPr lang="en-US" altLang="zh-TW" b="1" dirty="0" smtClean="0"/>
              <a:t>Wheel</a:t>
            </a:r>
            <a:endParaRPr lang="zh-TW" altLang="en-US" b="1" dirty="0"/>
          </a:p>
        </p:txBody>
      </p:sp>
      <p:sp>
        <p:nvSpPr>
          <p:cNvPr id="4" name="文字方塊 3"/>
          <p:cNvSpPr txBox="1"/>
          <p:nvPr/>
        </p:nvSpPr>
        <p:spPr>
          <a:xfrm>
            <a:off x="2159224" y="3057927"/>
            <a:ext cx="2772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A</a:t>
            </a:r>
            <a:r>
              <a:rPr lang="zh-TW" altLang="en-US" dirty="0"/>
              <a:t> </a:t>
            </a:r>
            <a:r>
              <a:rPr lang="en-US" altLang="zh-TW" dirty="0"/>
              <a:t>round device too well known to need </a:t>
            </a:r>
            <a:r>
              <a:rPr lang="en-US" altLang="zh-TW" dirty="0" smtClean="0"/>
              <a:t>description 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5220072" y="4269290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the animal that spins webs for flies</a:t>
            </a:r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2195736" y="1796623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i="1" dirty="0" err="1" smtClean="0"/>
              <a:t>Dictionarium</a:t>
            </a:r>
            <a:r>
              <a:rPr lang="en-US" altLang="zh-TW" b="1" i="1" dirty="0" smtClean="0"/>
              <a:t> </a:t>
            </a:r>
            <a:r>
              <a:rPr lang="en-US" altLang="zh-TW" b="1" i="1" dirty="0" err="1"/>
              <a:t>Britannicum</a:t>
            </a:r>
            <a:r>
              <a:rPr lang="en-US" altLang="zh-TW" b="1" i="1" dirty="0"/>
              <a:t> </a:t>
            </a:r>
            <a:r>
              <a:rPr lang="en-US" altLang="zh-TW" b="1" dirty="0" smtClean="0"/>
              <a:t>by </a:t>
            </a:r>
            <a:r>
              <a:rPr lang="en-US" altLang="zh-TW" b="1" dirty="0"/>
              <a:t>Nathan </a:t>
            </a:r>
            <a:r>
              <a:rPr lang="en-US" altLang="zh-TW" b="1" dirty="0" smtClean="0"/>
              <a:t>Bailey (</a:t>
            </a:r>
            <a:r>
              <a:rPr lang="en-US" altLang="zh-TW" b="1" dirty="0"/>
              <a:t>1721) </a:t>
            </a:r>
            <a:endParaRPr lang="zh-TW" altLang="en-US" b="1" dirty="0"/>
          </a:p>
          <a:p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5220072" y="3057927"/>
            <a:ext cx="2772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a circular body that turns round upon an axis</a:t>
            </a:r>
            <a:endParaRPr lang="en-US" altLang="zh-TW" dirty="0" smtClean="0"/>
          </a:p>
        </p:txBody>
      </p:sp>
      <p:sp>
        <p:nvSpPr>
          <p:cNvPr id="8" name="內容版面配置區 2"/>
          <p:cNvSpPr txBox="1">
            <a:spLocks/>
          </p:cNvSpPr>
          <p:nvPr/>
        </p:nvSpPr>
        <p:spPr>
          <a:xfrm>
            <a:off x="539552" y="4316071"/>
            <a:ext cx="1728250" cy="6732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b="1" dirty="0" smtClean="0"/>
              <a:t>Spider</a:t>
            </a:r>
            <a:endParaRPr lang="zh-TW" altLang="en-US" b="1" dirty="0"/>
          </a:p>
        </p:txBody>
      </p:sp>
      <p:sp>
        <p:nvSpPr>
          <p:cNvPr id="9" name="文字方塊 8"/>
          <p:cNvSpPr txBox="1"/>
          <p:nvPr/>
        </p:nvSpPr>
        <p:spPr>
          <a:xfrm>
            <a:off x="2159224" y="4404013"/>
            <a:ext cx="2772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an insect well known</a:t>
            </a:r>
            <a:endParaRPr lang="en-US" altLang="zh-TW" dirty="0" smtClean="0"/>
          </a:p>
        </p:txBody>
      </p:sp>
      <p:sp>
        <p:nvSpPr>
          <p:cNvPr id="10" name="文字方塊 9"/>
          <p:cNvSpPr txBox="1"/>
          <p:nvPr/>
        </p:nvSpPr>
        <p:spPr>
          <a:xfrm>
            <a:off x="5292080" y="1844824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i="1" dirty="0" smtClean="0"/>
              <a:t>A Dictionary of English Language by Samuel Johnson (1755)</a:t>
            </a:r>
            <a:endParaRPr lang="zh-TW" altLang="en-US" b="1" dirty="0"/>
          </a:p>
          <a:p>
            <a:endParaRPr lang="zh-TW" altLang="en-US" dirty="0"/>
          </a:p>
        </p:txBody>
      </p:sp>
      <p:sp>
        <p:nvSpPr>
          <p:cNvPr id="11" name="內容版面配置區 2"/>
          <p:cNvSpPr txBox="1">
            <a:spLocks/>
          </p:cNvSpPr>
          <p:nvPr/>
        </p:nvSpPr>
        <p:spPr>
          <a:xfrm>
            <a:off x="539552" y="5277401"/>
            <a:ext cx="1728250" cy="6732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b="1" dirty="0" smtClean="0"/>
              <a:t>Mouse</a:t>
            </a:r>
            <a:endParaRPr lang="zh-TW" altLang="en-US" b="1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2159224" y="5349409"/>
            <a:ext cx="2772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an </a:t>
            </a:r>
            <a:r>
              <a:rPr lang="en-US" altLang="zh-TW" dirty="0" smtClean="0"/>
              <a:t>animal </a:t>
            </a:r>
            <a:r>
              <a:rPr lang="en-US" altLang="zh-TW" dirty="0"/>
              <a:t>well known</a:t>
            </a:r>
            <a:endParaRPr lang="en-US" altLang="zh-TW" dirty="0" smtClean="0"/>
          </a:p>
        </p:txBody>
      </p:sp>
      <p:sp>
        <p:nvSpPr>
          <p:cNvPr id="13" name="文字方塊 12"/>
          <p:cNvSpPr txBox="1"/>
          <p:nvPr/>
        </p:nvSpPr>
        <p:spPr>
          <a:xfrm>
            <a:off x="5148064" y="5061378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The smallest of all beasts; a little animal haunting houses and corn fields, destroyed by </a:t>
            </a:r>
            <a:r>
              <a:rPr lang="en-US" altLang="zh-TW" dirty="0" smtClean="0"/>
              <a:t>cats</a:t>
            </a:r>
            <a:endParaRPr lang="zh-TW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5364088" y="0"/>
            <a:ext cx="24740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000" dirty="0" smtClean="0">
                <a:solidFill>
                  <a:schemeClr val="bg2">
                    <a:lumMod val="75000"/>
                  </a:schemeClr>
                </a:solidFill>
              </a:rPr>
              <a:t>Definitions</a:t>
            </a:r>
            <a:endParaRPr lang="zh-TW" altLang="en-US" sz="3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66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024744" cy="1143000"/>
          </a:xfrm>
        </p:spPr>
        <p:txBody>
          <a:bodyPr/>
          <a:lstStyle/>
          <a:p>
            <a:r>
              <a:rPr lang="en-US" altLang="zh-TW" dirty="0" smtClean="0"/>
              <a:t>Overdone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71602" y="1844824"/>
            <a:ext cx="6777317" cy="3672407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Rust: the red desquamation of old iron</a:t>
            </a:r>
          </a:p>
          <a:p>
            <a:endParaRPr lang="en-US" altLang="zh-TW" dirty="0" smtClean="0"/>
          </a:p>
          <a:p>
            <a:r>
              <a:rPr lang="en-US" altLang="zh-TW" dirty="0" smtClean="0"/>
              <a:t>Network: </a:t>
            </a:r>
            <a:r>
              <a:rPr lang="en-US" altLang="zh-TW" dirty="0"/>
              <a:t>any thing reticulated or decussated, at equal distances, with interstices between the </a:t>
            </a:r>
            <a:r>
              <a:rPr lang="en-US" altLang="zh-TW" dirty="0" smtClean="0"/>
              <a:t>intersections</a:t>
            </a:r>
          </a:p>
          <a:p>
            <a:endParaRPr lang="en-US" altLang="zh-TW" dirty="0"/>
          </a:p>
          <a:p>
            <a:r>
              <a:rPr lang="en-US" altLang="zh-TW" dirty="0"/>
              <a:t>Cough: A convulsion of the lungs, </a:t>
            </a:r>
            <a:r>
              <a:rPr lang="en-US" altLang="zh-TW" dirty="0" err="1"/>
              <a:t>vellicated</a:t>
            </a:r>
            <a:r>
              <a:rPr lang="en-US" altLang="zh-TW" dirty="0"/>
              <a:t> by some sharp </a:t>
            </a:r>
            <a:r>
              <a:rPr lang="en-US" altLang="zh-TW" dirty="0" err="1" smtClean="0"/>
              <a:t>serosity</a:t>
            </a:r>
            <a:endParaRPr lang="en-US" altLang="zh-TW" dirty="0" smtClean="0"/>
          </a:p>
        </p:txBody>
      </p:sp>
      <p:sp>
        <p:nvSpPr>
          <p:cNvPr id="4" name="文字方塊 3"/>
          <p:cNvSpPr txBox="1"/>
          <p:nvPr/>
        </p:nvSpPr>
        <p:spPr>
          <a:xfrm>
            <a:off x="5364088" y="0"/>
            <a:ext cx="24740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000" dirty="0" smtClean="0">
                <a:solidFill>
                  <a:schemeClr val="bg2">
                    <a:lumMod val="75000"/>
                  </a:schemeClr>
                </a:solidFill>
              </a:rPr>
              <a:t>Definitions</a:t>
            </a:r>
            <a:endParaRPr lang="zh-TW" altLang="en-US" sz="3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54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024744" cy="1143000"/>
          </a:xfrm>
        </p:spPr>
        <p:txBody>
          <a:bodyPr/>
          <a:lstStyle/>
          <a:p>
            <a:r>
              <a:rPr lang="en-US" altLang="zh-TW" dirty="0" smtClean="0"/>
              <a:t>Personal Commentary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492" y="1916832"/>
            <a:ext cx="6912884" cy="4320480"/>
          </a:xfrm>
        </p:spPr>
        <p:txBody>
          <a:bodyPr>
            <a:normAutofit lnSpcReduction="10000"/>
          </a:bodyPr>
          <a:lstStyle/>
          <a:p>
            <a:r>
              <a:rPr lang="en-US" altLang="zh-TW" dirty="0"/>
              <a:t>Oat: a grain, which in England is generally given to horses, </a:t>
            </a:r>
            <a:r>
              <a:rPr lang="en-US" altLang="zh-TW" b="1" dirty="0"/>
              <a:t>but in Scotland supports the </a:t>
            </a:r>
            <a:r>
              <a:rPr lang="en-US" altLang="zh-TW" b="1" dirty="0" smtClean="0"/>
              <a:t>people</a:t>
            </a:r>
          </a:p>
          <a:p>
            <a:r>
              <a:rPr lang="en-US" altLang="zh-TW" dirty="0"/>
              <a:t>Politician: 1. One versed in the arts of government; one skilled in politicks. 2. A man of artifice; </a:t>
            </a:r>
            <a:r>
              <a:rPr lang="en-US" altLang="zh-TW" b="1" dirty="0"/>
              <a:t>one of deep </a:t>
            </a:r>
            <a:r>
              <a:rPr lang="en-US" altLang="zh-TW" b="1" dirty="0" smtClean="0"/>
              <a:t>contrivance</a:t>
            </a:r>
          </a:p>
          <a:p>
            <a:r>
              <a:rPr lang="en-US" altLang="zh-TW" dirty="0" smtClean="0"/>
              <a:t>Sonnet: </a:t>
            </a:r>
            <a:r>
              <a:rPr lang="en-US" altLang="zh-TW" dirty="0"/>
              <a:t>A short poem consisting of fourteen lines, of which the rhymes are adjusted by a particular rule. It is </a:t>
            </a:r>
            <a:r>
              <a:rPr lang="en-US" altLang="zh-TW" b="1" dirty="0"/>
              <a:t>not very suitable to the English language</a:t>
            </a:r>
            <a:r>
              <a:rPr lang="en-US" altLang="zh-TW" dirty="0"/>
              <a:t>, and has not been used by any man of eminence since Milton.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5364088" y="0"/>
            <a:ext cx="24740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000" dirty="0" smtClean="0">
                <a:solidFill>
                  <a:schemeClr val="bg2">
                    <a:lumMod val="75000"/>
                  </a:schemeClr>
                </a:solidFill>
              </a:rPr>
              <a:t>Definitions</a:t>
            </a:r>
            <a:endParaRPr lang="zh-TW" altLang="en-US" sz="3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64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55576" y="3520423"/>
            <a:ext cx="6840760" cy="3508977"/>
          </a:xfrm>
        </p:spPr>
        <p:txBody>
          <a:bodyPr/>
          <a:lstStyle/>
          <a:p>
            <a:r>
              <a:rPr lang="en-US" altLang="zh-TW" dirty="0" smtClean="0"/>
              <a:t>A </a:t>
            </a:r>
            <a:r>
              <a:rPr lang="en-US" altLang="zh-TW" dirty="0"/>
              <a:t>plant. It hath trailing branches, as the cucumber of melon, and is distinguished from other cucurbitaceous plants, by its leaf deeply cut and jugged, and by its producing uneatable fruit. </a:t>
            </a:r>
            <a:r>
              <a:rPr lang="en-US" altLang="zh-TW" i="1" dirty="0"/>
              <a:t>Miller</a:t>
            </a:r>
            <a:r>
              <a:rPr lang="en-US" altLang="zh-TW" dirty="0"/>
              <a:t>.</a:t>
            </a:r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08720"/>
            <a:ext cx="3600400" cy="2402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899592" y="1250412"/>
            <a:ext cx="7024744" cy="1143000"/>
          </a:xfrm>
        </p:spPr>
        <p:txBody>
          <a:bodyPr/>
          <a:lstStyle/>
          <a:p>
            <a:r>
              <a:rPr lang="en-US" altLang="zh-TW" dirty="0" smtClean="0"/>
              <a:t>Watermelon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64088" y="0"/>
            <a:ext cx="24740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000" dirty="0" smtClean="0">
                <a:solidFill>
                  <a:schemeClr val="bg2">
                    <a:lumMod val="75000"/>
                  </a:schemeClr>
                </a:solidFill>
              </a:rPr>
              <a:t>Definitions</a:t>
            </a:r>
            <a:endParaRPr lang="zh-TW" altLang="en-US" sz="3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65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71600" y="485800"/>
            <a:ext cx="7024744" cy="1143000"/>
          </a:xfrm>
        </p:spPr>
        <p:txBody>
          <a:bodyPr/>
          <a:lstStyle/>
          <a:p>
            <a:r>
              <a:rPr lang="en-US" altLang="zh-TW" dirty="0" smtClean="0"/>
              <a:t>Influence on American Law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494" y="1916832"/>
            <a:ext cx="6777317" cy="3508977"/>
          </a:xfrm>
        </p:spPr>
        <p:txBody>
          <a:bodyPr/>
          <a:lstStyle/>
          <a:p>
            <a:r>
              <a:rPr lang="en-US" altLang="zh-TW" dirty="0" smtClean="0"/>
              <a:t>U.S. Constitution were created in 1787.</a:t>
            </a:r>
          </a:p>
          <a:p>
            <a:endParaRPr lang="en-US" altLang="zh-TW" dirty="0" smtClean="0"/>
          </a:p>
          <a:p>
            <a:r>
              <a:rPr lang="en-US" altLang="zh-TW" dirty="0"/>
              <a:t>“First meanings</a:t>
            </a:r>
            <a:r>
              <a:rPr lang="en-US" altLang="zh-TW" dirty="0" smtClean="0"/>
              <a:t>” of words </a:t>
            </a:r>
            <a:r>
              <a:rPr lang="en-US" altLang="zh-TW" dirty="0"/>
              <a:t>are </a:t>
            </a:r>
            <a:r>
              <a:rPr lang="en-US" altLang="zh-TW" dirty="0" smtClean="0"/>
              <a:t>needed.</a:t>
            </a:r>
            <a:endParaRPr lang="en-US" altLang="zh-TW" dirty="0"/>
          </a:p>
          <a:p>
            <a:pPr marL="6858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0503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024744" cy="1143000"/>
          </a:xfrm>
        </p:spPr>
        <p:txBody>
          <a:bodyPr/>
          <a:lstStyle/>
          <a:p>
            <a:r>
              <a:rPr lang="en-US" altLang="zh-TW" dirty="0"/>
              <a:t>Top Ten Quoted Sources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71600" y="1916832"/>
            <a:ext cx="6777317" cy="4392488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en-US" altLang="zh-TW" sz="3000" dirty="0" smtClean="0"/>
              <a:t>1</a:t>
            </a:r>
            <a:r>
              <a:rPr lang="en-US" altLang="zh-TW" sz="3000" dirty="0"/>
              <a:t>. William </a:t>
            </a:r>
            <a:r>
              <a:rPr lang="en-US" altLang="zh-TW" sz="3000" dirty="0" smtClean="0"/>
              <a:t>Shakespeare(1101</a:t>
            </a:r>
            <a:r>
              <a:rPr lang="en-US" altLang="zh-TW" sz="3000" dirty="0"/>
              <a:t>)</a:t>
            </a:r>
          </a:p>
          <a:p>
            <a:pPr marL="68580" indent="0">
              <a:buNone/>
            </a:pPr>
            <a:r>
              <a:rPr lang="en-US" altLang="zh-TW" dirty="0"/>
              <a:t>2. John </a:t>
            </a:r>
            <a:r>
              <a:rPr lang="en-US" altLang="zh-TW" dirty="0" smtClean="0"/>
              <a:t>Dryden (</a:t>
            </a:r>
            <a:r>
              <a:rPr lang="en-US" altLang="zh-TW" dirty="0"/>
              <a:t>788)</a:t>
            </a:r>
          </a:p>
          <a:p>
            <a:pPr marL="68580" indent="0">
              <a:buNone/>
            </a:pPr>
            <a:r>
              <a:rPr lang="en-US" altLang="zh-TW" dirty="0"/>
              <a:t>3. </a:t>
            </a:r>
            <a:r>
              <a:rPr lang="en-US" altLang="zh-TW" dirty="0" smtClean="0"/>
              <a:t>John Milton (</a:t>
            </a:r>
            <a:r>
              <a:rPr lang="en-US" altLang="zh-TW" dirty="0"/>
              <a:t>449)</a:t>
            </a:r>
          </a:p>
          <a:p>
            <a:pPr marL="68580" indent="0">
              <a:buNone/>
            </a:pPr>
            <a:r>
              <a:rPr lang="en-US" altLang="zh-TW" dirty="0"/>
              <a:t>4. Joseph </a:t>
            </a:r>
            <a:r>
              <a:rPr lang="en-US" altLang="zh-TW" dirty="0" smtClean="0"/>
              <a:t>Addison (407</a:t>
            </a:r>
            <a:r>
              <a:rPr lang="en-US" altLang="zh-TW" dirty="0"/>
              <a:t>)</a:t>
            </a:r>
          </a:p>
          <a:p>
            <a:pPr marL="68580" indent="0">
              <a:buNone/>
            </a:pPr>
            <a:r>
              <a:rPr lang="en-US" altLang="zh-TW" dirty="0"/>
              <a:t>5. </a:t>
            </a:r>
            <a:r>
              <a:rPr lang="en-US" altLang="zh-TW" dirty="0" smtClean="0"/>
              <a:t>Francis Bacon (</a:t>
            </a:r>
            <a:r>
              <a:rPr lang="en-US" altLang="zh-TW" dirty="0"/>
              <a:t>396)</a:t>
            </a:r>
          </a:p>
          <a:p>
            <a:pPr marL="68580" indent="0">
              <a:buNone/>
            </a:pPr>
            <a:r>
              <a:rPr lang="en-US" altLang="zh-TW" dirty="0" smtClean="0"/>
              <a:t>6</a:t>
            </a:r>
            <a:r>
              <a:rPr lang="en-US" altLang="zh-TW" dirty="0"/>
              <a:t>. </a:t>
            </a:r>
            <a:r>
              <a:rPr lang="en-US" altLang="zh-TW" dirty="0" smtClean="0"/>
              <a:t>Alexander Pope (</a:t>
            </a:r>
            <a:r>
              <a:rPr lang="en-US" altLang="zh-TW" dirty="0"/>
              <a:t>393)</a:t>
            </a:r>
          </a:p>
          <a:p>
            <a:pPr marL="68580" indent="0">
              <a:buNone/>
            </a:pPr>
            <a:r>
              <a:rPr lang="en-US" altLang="zh-TW" dirty="0"/>
              <a:t>7. Jonathan </a:t>
            </a:r>
            <a:r>
              <a:rPr lang="en-US" altLang="zh-TW" dirty="0" smtClean="0"/>
              <a:t>Swift (306</a:t>
            </a:r>
            <a:r>
              <a:rPr lang="en-US" altLang="zh-TW" dirty="0"/>
              <a:t>)</a:t>
            </a:r>
          </a:p>
          <a:p>
            <a:pPr marL="68580" indent="0">
              <a:buNone/>
            </a:pPr>
            <a:r>
              <a:rPr lang="en-US" altLang="zh-TW" dirty="0"/>
              <a:t>8. Bible (293)</a:t>
            </a:r>
          </a:p>
          <a:p>
            <a:pPr marL="68580" indent="0">
              <a:buNone/>
            </a:pPr>
            <a:r>
              <a:rPr lang="en-US" altLang="zh-TW" dirty="0"/>
              <a:t>9. John </a:t>
            </a:r>
            <a:r>
              <a:rPr lang="en-US" altLang="zh-TW" dirty="0" smtClean="0"/>
              <a:t>Locke (269</a:t>
            </a:r>
            <a:r>
              <a:rPr lang="en-US" altLang="zh-TW" dirty="0"/>
              <a:t>)</a:t>
            </a:r>
          </a:p>
          <a:p>
            <a:pPr marL="68580" indent="0">
              <a:buNone/>
            </a:pPr>
            <a:r>
              <a:rPr lang="en-US" altLang="zh-TW" dirty="0"/>
              <a:t>10. Edmund </a:t>
            </a:r>
            <a:r>
              <a:rPr lang="en-US" altLang="zh-TW" dirty="0" smtClean="0"/>
              <a:t>Spenser (254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4860032" y="0"/>
            <a:ext cx="3779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000" dirty="0" smtClean="0">
                <a:solidFill>
                  <a:schemeClr val="bg2">
                    <a:lumMod val="75000"/>
                  </a:schemeClr>
                </a:solidFill>
              </a:rPr>
              <a:t>Interesting Facts</a:t>
            </a:r>
            <a:endParaRPr lang="zh-TW" altLang="en-US" sz="3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1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方塊 8"/>
          <p:cNvSpPr txBox="1"/>
          <p:nvPr/>
        </p:nvSpPr>
        <p:spPr>
          <a:xfrm>
            <a:off x="5220072" y="0"/>
            <a:ext cx="24740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000" dirty="0" smtClean="0">
                <a:solidFill>
                  <a:schemeClr val="bg2">
                    <a:lumMod val="75000"/>
                  </a:schemeClr>
                </a:solidFill>
              </a:rPr>
              <a:t>Rude Words</a:t>
            </a:r>
            <a:endParaRPr lang="zh-TW" altLang="en-US" sz="30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053" name="Picture 5" descr="C:\Users\user\Desktop\ragecomi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95" y="825822"/>
            <a:ext cx="7560840" cy="558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圓角矩形 1"/>
          <p:cNvSpPr/>
          <p:nvPr/>
        </p:nvSpPr>
        <p:spPr>
          <a:xfrm>
            <a:off x="683568" y="6093296"/>
            <a:ext cx="7776864" cy="3600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圓角矩形 4"/>
          <p:cNvSpPr/>
          <p:nvPr/>
        </p:nvSpPr>
        <p:spPr>
          <a:xfrm>
            <a:off x="755576" y="692696"/>
            <a:ext cx="7776864" cy="3600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683568" y="872716"/>
            <a:ext cx="216024" cy="5220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8316416" y="1052736"/>
            <a:ext cx="216024" cy="5220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284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827584" y="620688"/>
            <a:ext cx="7216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Samuel Johnson: The Dictionary </a:t>
            </a:r>
            <a:r>
              <a:rPr lang="en-US" altLang="zh-TW" dirty="0" smtClean="0"/>
              <a:t>Man</a:t>
            </a:r>
          </a:p>
          <a:p>
            <a:r>
              <a:rPr lang="en-US" altLang="zh-TW" dirty="0" smtClean="0"/>
              <a:t>https</a:t>
            </a:r>
            <a:r>
              <a:rPr lang="en-US" altLang="zh-TW" dirty="0"/>
              <a:t>://www.youtube.com/watch?t=74&amp;v=IpVP8ezoVlM</a:t>
            </a:r>
            <a:endParaRPr lang="zh-TW" altLang="en-US" dirty="0"/>
          </a:p>
        </p:txBody>
      </p:sp>
      <p:pic>
        <p:nvPicPr>
          <p:cNvPr id="8" name="Produce_0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584" y="1268760"/>
            <a:ext cx="749843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84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Piss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494" y="2323653"/>
            <a:ext cx="6777317" cy="961331"/>
          </a:xfrm>
        </p:spPr>
        <p:txBody>
          <a:bodyPr/>
          <a:lstStyle/>
          <a:p>
            <a:r>
              <a:rPr lang="en-US" altLang="zh-TW" dirty="0"/>
              <a:t>To make water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043604" y="328498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dirty="0" smtClean="0"/>
              <a:t>Fart</a:t>
            </a:r>
            <a:endParaRPr lang="zh-TW" altLang="en-US" dirty="0"/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1043608" y="4580973"/>
            <a:ext cx="6777317" cy="961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To break wind behind</a:t>
            </a:r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5220072" y="0"/>
            <a:ext cx="24740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000" dirty="0" smtClean="0">
                <a:solidFill>
                  <a:schemeClr val="bg2">
                    <a:lumMod val="75000"/>
                  </a:schemeClr>
                </a:solidFill>
              </a:rPr>
              <a:t>Rude Words</a:t>
            </a:r>
            <a:endParaRPr lang="zh-TW" altLang="en-US" sz="3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25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559" y="1127053"/>
            <a:ext cx="7091833" cy="36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1043608" y="5251266"/>
            <a:ext cx="7200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000" dirty="0" smtClean="0"/>
              <a:t>That’s it. Thank your for your Attention.</a:t>
            </a:r>
            <a:endParaRPr lang="zh-TW" altLang="en-US" sz="3000" dirty="0"/>
          </a:p>
        </p:txBody>
      </p:sp>
    </p:spTree>
    <p:extLst>
      <p:ext uri="{BB962C8B-B14F-4D97-AF65-F5344CB8AC3E}">
        <p14:creationId xmlns:p14="http://schemas.microsoft.com/office/powerpoint/2010/main" val="415256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71600" y="-27384"/>
            <a:ext cx="7024744" cy="1143000"/>
          </a:xfrm>
        </p:spPr>
        <p:txBody>
          <a:bodyPr/>
          <a:lstStyle/>
          <a:p>
            <a:r>
              <a:rPr lang="en-US" altLang="zh-TW" dirty="0" smtClean="0"/>
              <a:t>References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99592" y="1196752"/>
            <a:ext cx="6777317" cy="6336704"/>
          </a:xfrm>
        </p:spPr>
        <p:txBody>
          <a:bodyPr>
            <a:noAutofit/>
          </a:bodyPr>
          <a:lstStyle/>
          <a:p>
            <a:r>
              <a:rPr lang="en-US" altLang="zh-TW" sz="1400" i="1" dirty="0">
                <a:solidFill>
                  <a:schemeClr val="tx1"/>
                </a:solidFill>
              </a:rPr>
              <a:t>A Dictionary of the English Language: A Digital Edition of the 1755 Classic by Samuel Johnson.</a:t>
            </a:r>
            <a:r>
              <a:rPr lang="en-US" altLang="zh-TW" sz="1400" dirty="0">
                <a:solidFill>
                  <a:schemeClr val="tx1"/>
                </a:solidFill>
              </a:rPr>
              <a:t> (</a:t>
            </a:r>
            <a:r>
              <a:rPr lang="en-US" altLang="zh-TW" sz="1400" dirty="0" err="1">
                <a:solidFill>
                  <a:schemeClr val="tx1"/>
                </a:solidFill>
              </a:rPr>
              <a:t>n.d.</a:t>
            </a:r>
            <a:r>
              <a:rPr lang="en-US" altLang="zh-TW" sz="1400" dirty="0">
                <a:solidFill>
                  <a:schemeClr val="tx1"/>
                </a:solidFill>
              </a:rPr>
              <a:t>). Retrieved from: http://johnsonsdictionaryonline.com</a:t>
            </a:r>
            <a:r>
              <a:rPr lang="en-US" altLang="zh-TW" sz="1400" dirty="0" smtClean="0">
                <a:solidFill>
                  <a:schemeClr val="tx1"/>
                </a:solidFill>
              </a:rPr>
              <a:t>/.</a:t>
            </a:r>
            <a:endParaRPr lang="zh-TW" altLang="zh-TW" sz="1400" dirty="0">
              <a:solidFill>
                <a:schemeClr val="tx1"/>
              </a:solidFill>
            </a:endParaRPr>
          </a:p>
          <a:p>
            <a:r>
              <a:rPr lang="en-US" altLang="zh-TW" sz="1400" dirty="0" err="1" smtClean="0">
                <a:solidFill>
                  <a:schemeClr val="tx1"/>
                </a:solidFill>
              </a:rPr>
              <a:t>Chaundy</a:t>
            </a:r>
            <a:r>
              <a:rPr lang="en-US" altLang="zh-TW" sz="1400" dirty="0">
                <a:solidFill>
                  <a:schemeClr val="tx1"/>
                </a:solidFill>
              </a:rPr>
              <a:t>, B. (2009, September 15). The book that influenced all others. </a:t>
            </a:r>
            <a:r>
              <a:rPr lang="en-US" altLang="zh-TW" sz="1400" i="1" dirty="0">
                <a:solidFill>
                  <a:schemeClr val="tx1"/>
                </a:solidFill>
              </a:rPr>
              <a:t>BBC</a:t>
            </a:r>
            <a:r>
              <a:rPr lang="en-US" altLang="zh-TW" sz="1400" dirty="0">
                <a:solidFill>
                  <a:schemeClr val="tx1"/>
                </a:solidFill>
              </a:rPr>
              <a:t>. Retrieved from: http://</a:t>
            </a:r>
            <a:r>
              <a:rPr lang="en-US" altLang="zh-TW" sz="1400" dirty="0" smtClean="0">
                <a:solidFill>
                  <a:schemeClr val="tx1"/>
                </a:solidFill>
              </a:rPr>
              <a:t>news.bbc.co.uk/2/hi/uk_news/magazine/8255720.stm</a:t>
            </a:r>
            <a:endParaRPr lang="zh-TW" altLang="zh-TW" sz="1400" dirty="0">
              <a:solidFill>
                <a:schemeClr val="tx1"/>
              </a:solidFill>
            </a:endParaRPr>
          </a:p>
          <a:p>
            <a:r>
              <a:rPr lang="en-US" altLang="zh-TW" sz="1400" dirty="0" err="1">
                <a:solidFill>
                  <a:schemeClr val="tx1"/>
                </a:solidFill>
              </a:rPr>
              <a:t>Ixy</a:t>
            </a:r>
            <a:r>
              <a:rPr lang="en-US" altLang="zh-TW" sz="1400" dirty="0">
                <a:solidFill>
                  <a:schemeClr val="tx1"/>
                </a:solidFill>
              </a:rPr>
              <a:t>. (2012, July 21). [BBC 4] Samuel Johnson: The Dictionary Man [Video file]. Retrieved from https://</a:t>
            </a:r>
            <a:r>
              <a:rPr lang="en-US" altLang="zh-TW" sz="1400" dirty="0" smtClean="0">
                <a:solidFill>
                  <a:schemeClr val="tx1"/>
                </a:solidFill>
              </a:rPr>
              <a:t>www.youtube.com/watch?v=IpVP8ezoVlM</a:t>
            </a:r>
            <a:endParaRPr lang="zh-TW" altLang="zh-TW" sz="1400" dirty="0">
              <a:solidFill>
                <a:schemeClr val="tx1"/>
              </a:solidFill>
            </a:endParaRPr>
          </a:p>
          <a:p>
            <a:r>
              <a:rPr lang="en-US" altLang="zh-TW" sz="1400" dirty="0">
                <a:solidFill>
                  <a:schemeClr val="tx1"/>
                </a:solidFill>
              </a:rPr>
              <a:t>McPherson, F. (2012, September 18). A soul of fire: celebrating Samuel Johnson. </a:t>
            </a:r>
            <a:r>
              <a:rPr lang="en-US" altLang="zh-TW" sz="1400" i="1" dirty="0" err="1">
                <a:solidFill>
                  <a:schemeClr val="tx1"/>
                </a:solidFill>
              </a:rPr>
              <a:t>OxfordWords</a:t>
            </a:r>
            <a:r>
              <a:rPr lang="en-US" altLang="zh-TW" sz="1400" i="1" dirty="0">
                <a:solidFill>
                  <a:schemeClr val="tx1"/>
                </a:solidFill>
              </a:rPr>
              <a:t> blog</a:t>
            </a:r>
            <a:r>
              <a:rPr lang="en-US" altLang="zh-TW" sz="1400" dirty="0">
                <a:solidFill>
                  <a:schemeClr val="tx1"/>
                </a:solidFill>
              </a:rPr>
              <a:t>. Retrieved from: http://blog.oxforddictionaries.com/2012/09/a-soul-of-fire</a:t>
            </a:r>
            <a:r>
              <a:rPr lang="en-US" altLang="zh-TW" sz="1400" dirty="0" smtClean="0">
                <a:solidFill>
                  <a:schemeClr val="tx1"/>
                </a:solidFill>
              </a:rPr>
              <a:t>/</a:t>
            </a:r>
            <a:endParaRPr lang="zh-TW" altLang="zh-TW" sz="1400" dirty="0">
              <a:solidFill>
                <a:schemeClr val="tx1"/>
              </a:solidFill>
            </a:endParaRPr>
          </a:p>
          <a:p>
            <a:r>
              <a:rPr lang="en-US" altLang="zh-TW" sz="1400" dirty="0" err="1">
                <a:solidFill>
                  <a:schemeClr val="tx1"/>
                </a:solidFill>
              </a:rPr>
              <a:t>Nordquist</a:t>
            </a:r>
            <a:r>
              <a:rPr lang="en-US" altLang="zh-TW" sz="1400" dirty="0">
                <a:solidFill>
                  <a:schemeClr val="tx1"/>
                </a:solidFill>
              </a:rPr>
              <a:t>, R. (</a:t>
            </a:r>
            <a:r>
              <a:rPr lang="en-US" altLang="zh-TW" sz="1400" dirty="0" err="1">
                <a:solidFill>
                  <a:schemeClr val="tx1"/>
                </a:solidFill>
              </a:rPr>
              <a:t>n.d.</a:t>
            </a:r>
            <a:r>
              <a:rPr lang="en-US" altLang="zh-TW" sz="1400" dirty="0">
                <a:solidFill>
                  <a:schemeClr val="tx1"/>
                </a:solidFill>
              </a:rPr>
              <a:t>) Samuel Johnson's Dictionary. </a:t>
            </a:r>
            <a:r>
              <a:rPr lang="en-US" altLang="zh-TW" sz="1400" i="1" dirty="0">
                <a:solidFill>
                  <a:schemeClr val="tx1"/>
                </a:solidFill>
              </a:rPr>
              <a:t>About Education</a:t>
            </a:r>
            <a:r>
              <a:rPr lang="en-US" altLang="zh-TW" sz="1400" dirty="0">
                <a:solidFill>
                  <a:schemeClr val="tx1"/>
                </a:solidFill>
              </a:rPr>
              <a:t>. Retrieved from: http://</a:t>
            </a:r>
            <a:r>
              <a:rPr lang="en-US" altLang="zh-TW" sz="1400" dirty="0" smtClean="0">
                <a:solidFill>
                  <a:schemeClr val="tx1"/>
                </a:solidFill>
              </a:rPr>
              <a:t>grammar.about.com/od/words/a/Samuel-Johnsons-Dictionary.htm</a:t>
            </a:r>
            <a:endParaRPr lang="zh-TW" altLang="zh-TW" sz="1400" dirty="0">
              <a:solidFill>
                <a:schemeClr val="tx1"/>
              </a:solidFill>
            </a:endParaRPr>
          </a:p>
          <a:p>
            <a:r>
              <a:rPr lang="en-US" altLang="zh-TW" sz="1400" dirty="0">
                <a:solidFill>
                  <a:schemeClr val="tx1"/>
                </a:solidFill>
              </a:rPr>
              <a:t>Samuel Johnson. (2015, June 11). </a:t>
            </a:r>
            <a:r>
              <a:rPr lang="en-US" altLang="zh-TW" sz="1400" i="1" dirty="0">
                <a:solidFill>
                  <a:schemeClr val="tx1"/>
                </a:solidFill>
              </a:rPr>
              <a:t>Wikipedia</a:t>
            </a:r>
            <a:r>
              <a:rPr lang="en-US" altLang="zh-TW" sz="1400" dirty="0">
                <a:solidFill>
                  <a:schemeClr val="tx1"/>
                </a:solidFill>
              </a:rPr>
              <a:t>. Retrieved from http://</a:t>
            </a:r>
            <a:r>
              <a:rPr lang="en-US" altLang="zh-TW" sz="1400" dirty="0" smtClean="0">
                <a:solidFill>
                  <a:schemeClr val="tx1"/>
                </a:solidFill>
              </a:rPr>
              <a:t>en.wikipedia.org/w/index.php?title=Samuel_Johnson&amp;oldid=666412415</a:t>
            </a:r>
            <a:endParaRPr lang="zh-TW" altLang="zh-TW" sz="1400" dirty="0">
              <a:solidFill>
                <a:schemeClr val="tx1"/>
              </a:solidFill>
            </a:endParaRPr>
          </a:p>
          <a:p>
            <a:r>
              <a:rPr lang="en-US" altLang="zh-TW" sz="1400" dirty="0">
                <a:solidFill>
                  <a:schemeClr val="tx1"/>
                </a:solidFill>
              </a:rPr>
              <a:t>Samuel Johnson's health. (2014, December 2). </a:t>
            </a:r>
            <a:r>
              <a:rPr lang="en-US" altLang="zh-TW" sz="1400" i="1" dirty="0">
                <a:solidFill>
                  <a:schemeClr val="tx1"/>
                </a:solidFill>
              </a:rPr>
              <a:t>Wikipedia</a:t>
            </a:r>
            <a:r>
              <a:rPr lang="en-US" altLang="zh-TW" sz="1400" dirty="0">
                <a:solidFill>
                  <a:schemeClr val="tx1"/>
                </a:solidFill>
              </a:rPr>
              <a:t>. Retrieved from http://</a:t>
            </a:r>
            <a:r>
              <a:rPr lang="en-US" altLang="zh-TW" sz="1400" dirty="0" smtClean="0">
                <a:solidFill>
                  <a:schemeClr val="tx1"/>
                </a:solidFill>
              </a:rPr>
              <a:t>en.wikipedia.org/w/index.php?title=Samuel_Johnson%27s_health&amp;oldid=636329922</a:t>
            </a:r>
            <a:endParaRPr lang="en-US" altLang="zh-TW" sz="1400" dirty="0" smtClean="0">
              <a:solidFill>
                <a:schemeClr val="tx1"/>
              </a:solidFill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294926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5292080" y="1484784"/>
            <a:ext cx="331236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500" dirty="0" smtClean="0"/>
              <a:t>Samuel Johnson</a:t>
            </a:r>
            <a:endParaRPr lang="zh-TW" altLang="en-US" sz="2500" dirty="0"/>
          </a:p>
        </p:txBody>
      </p:sp>
      <p:sp>
        <p:nvSpPr>
          <p:cNvPr id="8" name="文字方塊 7"/>
          <p:cNvSpPr txBox="1"/>
          <p:nvPr/>
        </p:nvSpPr>
        <p:spPr>
          <a:xfrm>
            <a:off x="5940152" y="206084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1709-1784</a:t>
            </a:r>
            <a:endParaRPr lang="zh-TW" altLang="en-US" dirty="0"/>
          </a:p>
        </p:txBody>
      </p:sp>
      <p:sp>
        <p:nvSpPr>
          <p:cNvPr id="9" name="文字方塊 8"/>
          <p:cNvSpPr txBox="1"/>
          <p:nvPr/>
        </p:nvSpPr>
        <p:spPr>
          <a:xfrm>
            <a:off x="5148064" y="4731444"/>
            <a:ext cx="32865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/>
              <a:t>Unhealthy: </a:t>
            </a:r>
          </a:p>
          <a:p>
            <a:r>
              <a:rPr lang="en-US" altLang="zh-TW" sz="2200" dirty="0" smtClean="0"/>
              <a:t>Bad eyesight, hearing</a:t>
            </a:r>
          </a:p>
          <a:p>
            <a:r>
              <a:rPr lang="en-US" altLang="zh-TW" sz="2200" dirty="0" smtClean="0"/>
              <a:t>Depression</a:t>
            </a:r>
          </a:p>
          <a:p>
            <a:r>
              <a:rPr lang="en-US" altLang="zh-TW" sz="2200" dirty="0"/>
              <a:t>Tourette syndrome</a:t>
            </a:r>
            <a:endParaRPr lang="zh-TW" altLang="en-US" sz="2200" dirty="0"/>
          </a:p>
        </p:txBody>
      </p:sp>
      <p:sp>
        <p:nvSpPr>
          <p:cNvPr id="10" name="文字方塊 9"/>
          <p:cNvSpPr txBox="1"/>
          <p:nvPr/>
        </p:nvSpPr>
        <p:spPr>
          <a:xfrm>
            <a:off x="5148064" y="3556174"/>
            <a:ext cx="33946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/>
              <a:t>Editor:</a:t>
            </a:r>
          </a:p>
          <a:p>
            <a:r>
              <a:rPr lang="en-US" altLang="zh-TW" sz="2200" i="1" dirty="0"/>
              <a:t>The Plays of William Shakespeare</a:t>
            </a:r>
            <a:endParaRPr lang="en-US" altLang="zh-TW" sz="2200" dirty="0"/>
          </a:p>
          <a:p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5122266" y="2683362"/>
            <a:ext cx="33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/>
              <a:t>Lexicographer, Essayist </a:t>
            </a:r>
            <a:r>
              <a:rPr lang="en-US" altLang="zh-TW" sz="2200" dirty="0"/>
              <a:t>(</a:t>
            </a:r>
            <a:r>
              <a:rPr lang="en-US" altLang="zh-TW" sz="2200" i="1" dirty="0"/>
              <a:t>The Rambler</a:t>
            </a:r>
            <a:r>
              <a:rPr lang="en-US" altLang="zh-TW" sz="2200" dirty="0" smtClean="0"/>
              <a:t>), </a:t>
            </a:r>
            <a:r>
              <a:rPr lang="en-US" altLang="zh-TW" sz="2200" dirty="0"/>
              <a:t>poet</a:t>
            </a:r>
            <a:endParaRPr lang="zh-TW" altLang="en-US" sz="2200" dirty="0"/>
          </a:p>
        </p:txBody>
      </p:sp>
      <p:sp>
        <p:nvSpPr>
          <p:cNvPr id="12" name="AutoShape 4" descr="Man staring intently at a book held close to his face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90" y="1556793"/>
            <a:ext cx="3381348" cy="45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字方塊 12"/>
          <p:cNvSpPr txBox="1"/>
          <p:nvPr/>
        </p:nvSpPr>
        <p:spPr>
          <a:xfrm>
            <a:off x="5770338" y="0"/>
            <a:ext cx="24740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000" dirty="0" smtClean="0">
                <a:solidFill>
                  <a:schemeClr val="bg2">
                    <a:lumMod val="75000"/>
                  </a:schemeClr>
                </a:solidFill>
              </a:rPr>
              <a:t>Author</a:t>
            </a:r>
            <a:endParaRPr lang="zh-TW" altLang="en-US" sz="3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84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15608" y="260648"/>
            <a:ext cx="7024744" cy="1143000"/>
          </a:xfrm>
        </p:spPr>
        <p:txBody>
          <a:bodyPr/>
          <a:lstStyle/>
          <a:p>
            <a:r>
              <a:rPr lang="en-US" altLang="zh-TW" dirty="0" smtClean="0"/>
              <a:t>Always depressed</a:t>
            </a:r>
            <a:endParaRPr lang="zh-TW" altLang="en-US" dirty="0"/>
          </a:p>
        </p:txBody>
      </p:sp>
      <p:sp>
        <p:nvSpPr>
          <p:cNvPr id="4" name="AutoShape 4" descr="http://www.victorianweb.org/sculpture/lucas/3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72514"/>
            <a:ext cx="2880320" cy="3465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6228184" y="1774668"/>
            <a:ext cx="23369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i="1" dirty="0"/>
              <a:t>Johnson Statue</a:t>
            </a:r>
            <a:r>
              <a:rPr lang="en-US" altLang="zh-TW" dirty="0"/>
              <a:t> by Richard Cockle Lucas. 1838</a:t>
            </a:r>
            <a:endParaRPr lang="zh-TW" altLang="en-US" dirty="0"/>
          </a:p>
        </p:txBody>
      </p:sp>
      <p:grpSp>
        <p:nvGrpSpPr>
          <p:cNvPr id="7" name="群組 6"/>
          <p:cNvGrpSpPr/>
          <p:nvPr/>
        </p:nvGrpSpPr>
        <p:grpSpPr>
          <a:xfrm>
            <a:off x="2740721" y="1985660"/>
            <a:ext cx="5431679" cy="3473991"/>
            <a:chOff x="2740721" y="1985660"/>
            <a:chExt cx="5431679" cy="3473991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0721" y="1985660"/>
              <a:ext cx="3295995" cy="34393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文字方塊 5"/>
            <p:cNvSpPr txBox="1"/>
            <p:nvPr/>
          </p:nvSpPr>
          <p:spPr>
            <a:xfrm>
              <a:off x="6228184" y="3705325"/>
              <a:ext cx="194421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i="1" dirty="0"/>
                <a:t>Monument to </a:t>
              </a:r>
              <a:r>
                <a:rPr lang="en-US" altLang="zh-TW" i="1" dirty="0" err="1"/>
                <a:t>Dr</a:t>
              </a:r>
              <a:r>
                <a:rPr lang="en-US" altLang="zh-TW" i="1" dirty="0"/>
                <a:t> Samuel </a:t>
              </a:r>
              <a:r>
                <a:rPr lang="en-US" altLang="zh-TW" i="1" dirty="0" smtClean="0"/>
                <a:t>Johnson</a:t>
              </a:r>
              <a:r>
                <a:rPr lang="zh-TW" altLang="en-US" i="1" dirty="0"/>
                <a:t> </a:t>
              </a:r>
              <a:r>
                <a:rPr lang="en-US" altLang="zh-TW" dirty="0"/>
                <a:t>by Wren, Christopher</a:t>
              </a:r>
            </a:p>
            <a:p>
              <a:r>
                <a:rPr lang="en-US" altLang="zh-TW" dirty="0"/>
                <a:t>Bacon, John I</a:t>
              </a:r>
              <a:endParaRPr lang="zh-TW" altLang="en-US" dirty="0"/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611560" y="1774668"/>
            <a:ext cx="5328592" cy="3861315"/>
            <a:chOff x="611560" y="1774668"/>
            <a:chExt cx="5328592" cy="3861315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5616" y="1774668"/>
              <a:ext cx="3064536" cy="3861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字方塊 7"/>
            <p:cNvSpPr txBox="1"/>
            <p:nvPr/>
          </p:nvSpPr>
          <p:spPr>
            <a:xfrm>
              <a:off x="611560" y="1774668"/>
              <a:ext cx="2120041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i="1" dirty="0"/>
                <a:t>The Infant Johnson</a:t>
              </a:r>
              <a:r>
                <a:rPr lang="en-US" altLang="zh-TW" dirty="0" smtClean="0"/>
                <a:t>. by </a:t>
              </a:r>
              <a:endParaRPr lang="en-US" altLang="zh-TW" dirty="0"/>
            </a:p>
            <a:p>
              <a:r>
                <a:rPr lang="en-US" altLang="zh-TW" dirty="0" smtClean="0"/>
                <a:t>Sir </a:t>
              </a:r>
              <a:r>
                <a:rPr lang="en-US" altLang="zh-TW" dirty="0"/>
                <a:t>Joshua Reynolds (1723-1792). </a:t>
              </a:r>
              <a:r>
                <a:rPr lang="en-US" altLang="zh-TW" dirty="0" smtClean="0"/>
                <a:t>[</a:t>
              </a:r>
              <a:r>
                <a:rPr lang="en-US" altLang="zh-TW" dirty="0"/>
                <a:t>ca. 1780].</a:t>
              </a:r>
              <a:endParaRPr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5117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272808" cy="1143000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Why dictionary? Why Johnson?</a:t>
            </a:r>
            <a:endParaRPr lang="zh-TW" altLang="en-US" dirty="0"/>
          </a:p>
        </p:txBody>
      </p:sp>
      <p:pic>
        <p:nvPicPr>
          <p:cNvPr id="5" name="Produce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1556792"/>
            <a:ext cx="6840760" cy="4664634"/>
          </a:xfrm>
        </p:spPr>
      </p:pic>
    </p:spTree>
    <p:extLst>
      <p:ext uri="{BB962C8B-B14F-4D97-AF65-F5344CB8AC3E}">
        <p14:creationId xmlns:p14="http://schemas.microsoft.com/office/powerpoint/2010/main" val="216629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494" y="2323653"/>
            <a:ext cx="6777317" cy="1681412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Fix spellings</a:t>
            </a:r>
          </a:p>
          <a:p>
            <a:r>
              <a:rPr lang="en-US" altLang="zh-TW" dirty="0" smtClean="0"/>
              <a:t>Trace etymologies</a:t>
            </a:r>
          </a:p>
          <a:p>
            <a:r>
              <a:rPr lang="en-US" altLang="zh-TW" dirty="0" smtClean="0"/>
              <a:t>Guide pronunciation</a:t>
            </a:r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The Plan of a Dictionary of the English Language (1747)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554314" y="-5319"/>
            <a:ext cx="24740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000" dirty="0" smtClean="0">
                <a:solidFill>
                  <a:schemeClr val="bg2">
                    <a:lumMod val="75000"/>
                  </a:schemeClr>
                </a:solidFill>
              </a:rPr>
              <a:t>The plan</a:t>
            </a:r>
            <a:endParaRPr lang="zh-TW" altLang="en-US" sz="3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115616" y="3861048"/>
            <a:ext cx="684076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/>
              <a:t>“[O]ne great end of this undertaking is to fix the English </a:t>
            </a:r>
            <a:r>
              <a:rPr lang="en-US" altLang="zh-TW" sz="2000" b="1" dirty="0" smtClean="0"/>
              <a:t>language.”</a:t>
            </a:r>
          </a:p>
          <a:p>
            <a:endParaRPr lang="en-US" altLang="zh-TW" sz="2000" b="1" dirty="0"/>
          </a:p>
          <a:p>
            <a:r>
              <a:rPr lang="en-US" altLang="zh-TW" sz="2000" b="1" dirty="0"/>
              <a:t>“a dictionary by which the pronunciation of our language may be fixed, and its attainment facilitated; by which its purity may be preserved, its use ascertained, and its duration lengthened.”</a:t>
            </a:r>
            <a:endParaRPr lang="zh-TW" altLang="en-US" sz="2000" b="1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2785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648" y="485800"/>
            <a:ext cx="7024744" cy="1143000"/>
          </a:xfrm>
        </p:spPr>
        <p:txBody>
          <a:bodyPr/>
          <a:lstStyle/>
          <a:p>
            <a:r>
              <a:rPr lang="en-US" altLang="zh-TW" dirty="0" smtClean="0"/>
              <a:t>How?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494" y="2060848"/>
            <a:ext cx="6777317" cy="3508977"/>
          </a:xfrm>
        </p:spPr>
        <p:txBody>
          <a:bodyPr/>
          <a:lstStyle/>
          <a:p>
            <a:r>
              <a:rPr lang="en-US" altLang="zh-TW" dirty="0" smtClean="0"/>
              <a:t>Good memory: memorized </a:t>
            </a:r>
            <a:r>
              <a:rPr lang="en-US" altLang="zh-TW" i="1" dirty="0" smtClean="0"/>
              <a:t>the Book of Common Prayer</a:t>
            </a:r>
            <a:r>
              <a:rPr lang="en-US" altLang="zh-TW" dirty="0" smtClean="0"/>
              <a:t> within minutes</a:t>
            </a:r>
            <a:r>
              <a:rPr lang="en-US" altLang="zh-TW" dirty="0"/>
              <a:t>. (</a:t>
            </a:r>
            <a:r>
              <a:rPr lang="en-US" altLang="zh-TW" i="1" dirty="0"/>
              <a:t>Life of Samuel </a:t>
            </a:r>
            <a:r>
              <a:rPr lang="en-US" altLang="zh-TW" i="1" dirty="0" smtClean="0"/>
              <a:t>Johnson</a:t>
            </a:r>
            <a:r>
              <a:rPr lang="en-US" altLang="zh-TW" dirty="0" smtClean="0"/>
              <a:t>, 1791)</a:t>
            </a:r>
          </a:p>
          <a:p>
            <a:r>
              <a:rPr lang="en-US" altLang="zh-TW" dirty="0" smtClean="0"/>
              <a:t>Read 2000 books</a:t>
            </a:r>
          </a:p>
          <a:p>
            <a:r>
              <a:rPr lang="en-US" altLang="zh-TW" dirty="0" smtClean="0"/>
              <a:t>Mark interesting words in the margin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3069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635" y="1556792"/>
            <a:ext cx="6788711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1099624" y="5662990"/>
            <a:ext cx="7216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Samuel Johnson: The Dictionary </a:t>
            </a:r>
            <a:r>
              <a:rPr lang="en-US" altLang="zh-TW" dirty="0" smtClean="0"/>
              <a:t>Man</a:t>
            </a:r>
          </a:p>
          <a:p>
            <a:r>
              <a:rPr lang="en-US" altLang="zh-TW" dirty="0" smtClean="0"/>
              <a:t>https</a:t>
            </a:r>
            <a:r>
              <a:rPr lang="en-US" altLang="zh-TW" dirty="0"/>
              <a:t>://www.youtube.com/watch?t=74&amp;v=IpVP8ezoVlM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7224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60032" y="908720"/>
            <a:ext cx="3240360" cy="1143000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Complete work (1755)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860032" y="2492897"/>
            <a:ext cx="3024336" cy="3508977"/>
          </a:xfrm>
        </p:spPr>
        <p:txBody>
          <a:bodyPr>
            <a:normAutofit lnSpcReduction="10000"/>
          </a:bodyPr>
          <a:lstStyle/>
          <a:p>
            <a:r>
              <a:rPr lang="en-US" altLang="zh-TW" dirty="0" smtClean="0"/>
              <a:t>8-9 years (80% written in the last 2 years)</a:t>
            </a:r>
          </a:p>
          <a:p>
            <a:r>
              <a:rPr lang="en-US" altLang="zh-TW" dirty="0" smtClean="0"/>
              <a:t>42,773 entries in the 1</a:t>
            </a:r>
            <a:r>
              <a:rPr lang="en-US" altLang="zh-TW" baseline="30000" dirty="0" smtClean="0"/>
              <a:t>st</a:t>
            </a:r>
            <a:r>
              <a:rPr lang="en-US" altLang="zh-TW" dirty="0" smtClean="0"/>
              <a:t> edition</a:t>
            </a:r>
          </a:p>
          <a:p>
            <a:r>
              <a:rPr lang="en-US" altLang="zh-TW" dirty="0" smtClean="0"/>
              <a:t>Around 114,000 quotations</a:t>
            </a:r>
          </a:p>
          <a:p>
            <a:r>
              <a:rPr lang="en-US" altLang="zh-TW" dirty="0" smtClean="0"/>
              <a:t>Some original illustrations</a:t>
            </a:r>
            <a:endParaRPr lang="zh-TW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"/>
            <a:ext cx="4172156" cy="6931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31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奧斯丁">
  <a:themeElements>
    <a:clrScheme name="奧斯丁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奧斯丁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奧斯丁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808</TotalTime>
  <Words>812</Words>
  <Application>Microsoft Office PowerPoint</Application>
  <PresentationFormat>如螢幕大小 (4:3)</PresentationFormat>
  <Paragraphs>116</Paragraphs>
  <Slides>22</Slides>
  <Notes>5</Notes>
  <HiddenSlides>0</HiddenSlides>
  <MMClips>2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22</vt:i4>
      </vt:variant>
    </vt:vector>
  </HeadingPairs>
  <TitlesOfParts>
    <vt:vector size="23" baseType="lpstr">
      <vt:lpstr>奧斯丁</vt:lpstr>
      <vt:lpstr>A Dictionary of English Language</vt:lpstr>
      <vt:lpstr>PowerPoint 簡報</vt:lpstr>
      <vt:lpstr>PowerPoint 簡報</vt:lpstr>
      <vt:lpstr>Always depressed</vt:lpstr>
      <vt:lpstr>Why dictionary? Why Johnson?</vt:lpstr>
      <vt:lpstr>The Plan of a Dictionary of the English Language (1747)</vt:lpstr>
      <vt:lpstr>How?</vt:lpstr>
      <vt:lpstr>PowerPoint 簡報</vt:lpstr>
      <vt:lpstr>Complete work (1755)</vt:lpstr>
      <vt:lpstr> </vt:lpstr>
      <vt:lpstr>Layout and style</vt:lpstr>
      <vt:lpstr>From Fixing to  Recording</vt:lpstr>
      <vt:lpstr>Clarity of definitions</vt:lpstr>
      <vt:lpstr>Overdone</vt:lpstr>
      <vt:lpstr>Personal Commentary</vt:lpstr>
      <vt:lpstr>Watermelon</vt:lpstr>
      <vt:lpstr>Influence on American Law</vt:lpstr>
      <vt:lpstr>Top Ten Quoted Sources</vt:lpstr>
      <vt:lpstr>PowerPoint 簡報</vt:lpstr>
      <vt:lpstr>Piss</vt:lpstr>
      <vt:lpstr>PowerPoint 簡報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Dictionary of English Language</dc:title>
  <dc:creator>user</dc:creator>
  <cp:lastModifiedBy>user</cp:lastModifiedBy>
  <cp:revision>55</cp:revision>
  <dcterms:created xsi:type="dcterms:W3CDTF">2015-05-23T12:35:35Z</dcterms:created>
  <dcterms:modified xsi:type="dcterms:W3CDTF">2015-06-21T03:55:38Z</dcterms:modified>
</cp:coreProperties>
</file>